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89" r:id="rId12"/>
    <p:sldId id="290" r:id="rId13"/>
    <p:sldId id="291" r:id="rId14"/>
    <p:sldId id="267" r:id="rId15"/>
    <p:sldId id="268" r:id="rId16"/>
    <p:sldId id="269" r:id="rId17"/>
    <p:sldId id="270" r:id="rId18"/>
    <p:sldId id="287" r:id="rId19"/>
    <p:sldId id="288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96" r:id="rId37"/>
    <p:sldId id="295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6A549-BD29-4717-BF64-E5B0EF0CEBB8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E0F9E-0944-43E4-B787-FDFA6D99CE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0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B222-A18F-4147-8368-6ECB2A189E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B222-A18F-4147-8368-6ECB2A189E6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1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00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분산시스템에서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빅데이터 </a:t>
            </a:r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충남대학교 </a:t>
            </a:r>
            <a:endParaRPr lang="en-US" altLang="ko-KR" dirty="0" smtClean="0"/>
          </a:p>
          <a:p>
            <a:r>
              <a:rPr lang="ko-KR" altLang="en-US" dirty="0" smtClean="0"/>
              <a:t>응용과학계산 연구실</a:t>
            </a:r>
            <a:endParaRPr lang="en-US" altLang="ko-KR" dirty="0" smtClean="0"/>
          </a:p>
          <a:p>
            <a:r>
              <a:rPr lang="ko-KR" altLang="en-US" dirty="0" smtClean="0"/>
              <a:t>김경섭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71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77334" y="1792708"/>
            <a:ext cx="8596668" cy="4405067"/>
          </a:xfrm>
        </p:spPr>
        <p:txBody>
          <a:bodyPr/>
          <a:lstStyle/>
          <a:p>
            <a:r>
              <a:rPr lang="en-US" altLang="ko-KR" sz="2400" dirty="0"/>
              <a:t>Facebook’s daily logs: 60 </a:t>
            </a:r>
            <a:r>
              <a:rPr lang="en-US" altLang="ko-KR" sz="2400" dirty="0" smtClean="0"/>
              <a:t>TB</a:t>
            </a:r>
            <a:endParaRPr lang="en-US" altLang="ko-KR" sz="2400" dirty="0"/>
          </a:p>
          <a:p>
            <a:r>
              <a:rPr lang="en-US" altLang="ko-KR" sz="2400" dirty="0" smtClean="0"/>
              <a:t>1,000 </a:t>
            </a:r>
            <a:r>
              <a:rPr lang="en-US" altLang="ko-KR" sz="2400" dirty="0"/>
              <a:t>genomes project: 200 </a:t>
            </a:r>
            <a:r>
              <a:rPr lang="en-US" altLang="ko-KR" sz="2400" dirty="0" smtClean="0"/>
              <a:t>TB</a:t>
            </a:r>
            <a:endParaRPr lang="en-US" altLang="ko-KR" sz="2400" dirty="0"/>
          </a:p>
          <a:p>
            <a:r>
              <a:rPr lang="en-US" altLang="ko-KR" sz="2400" dirty="0" smtClean="0"/>
              <a:t>Google </a:t>
            </a:r>
            <a:r>
              <a:rPr lang="en-US" altLang="ko-KR" sz="2400" dirty="0"/>
              <a:t>web index: 10+ </a:t>
            </a:r>
            <a:r>
              <a:rPr lang="en-US" altLang="ko-KR" sz="2400" dirty="0" smtClean="0"/>
              <a:t>PB</a:t>
            </a:r>
            <a:endParaRPr lang="en-US" altLang="ko-KR" sz="2400" dirty="0"/>
          </a:p>
          <a:p>
            <a:r>
              <a:rPr lang="en-US" altLang="ko-KR" sz="2400" dirty="0" smtClean="0"/>
              <a:t>Cost </a:t>
            </a:r>
            <a:r>
              <a:rPr lang="en-US" altLang="ko-KR" sz="2400" dirty="0"/>
              <a:t>of 1 TB of disk: ~$</a:t>
            </a:r>
            <a:r>
              <a:rPr lang="en-US" altLang="ko-KR" sz="2400" dirty="0" smtClean="0"/>
              <a:t>35</a:t>
            </a:r>
            <a:endParaRPr lang="en-US" altLang="ko-KR" sz="2400" dirty="0"/>
          </a:p>
          <a:p>
            <a:r>
              <a:rPr lang="en-US" altLang="ko-KR" sz="2400" dirty="0" smtClean="0"/>
              <a:t>Time </a:t>
            </a:r>
            <a:r>
              <a:rPr lang="en-US" altLang="ko-KR" sz="2400" dirty="0"/>
              <a:t>to read 1 TB from disk: 3 hours 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100 MB/s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 Data 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92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827" y="1868705"/>
            <a:ext cx="10079141" cy="4196816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Include machine learning and data mining tools</a:t>
            </a:r>
          </a:p>
          <a:p>
            <a:pPr lvl="1"/>
            <a:r>
              <a:rPr lang="en-US" dirty="0" smtClean="0"/>
              <a:t>Analyze/mine/summarize large datasets</a:t>
            </a:r>
          </a:p>
          <a:p>
            <a:pPr lvl="1"/>
            <a:r>
              <a:rPr lang="en-US" dirty="0" smtClean="0"/>
              <a:t>Extract knowledge from past data</a:t>
            </a:r>
          </a:p>
          <a:p>
            <a:pPr lvl="1"/>
            <a:r>
              <a:rPr lang="en-US" dirty="0" smtClean="0"/>
              <a:t>Predict trends in future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4685198"/>
            <a:ext cx="2997200" cy="180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4685198"/>
            <a:ext cx="3257549" cy="1804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961" y="4297490"/>
            <a:ext cx="3154328" cy="2243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21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tool?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88" y="2093913"/>
            <a:ext cx="6271911" cy="437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Mahou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203" y="1134268"/>
            <a:ext cx="1820333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36" y="4147153"/>
            <a:ext cx="4064000" cy="12446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38" y="1930399"/>
            <a:ext cx="1962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6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Tools?</a:t>
            </a:r>
            <a:endParaRPr lang="ko-KR" altLang="en-US" dirty="0"/>
          </a:p>
        </p:txBody>
      </p:sp>
      <p:pic>
        <p:nvPicPr>
          <p:cNvPr id="2050" name="Picture 2" descr="http://news.uic.edu/files/2015/07/15893429463_e4172f3629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66" y="1434340"/>
            <a:ext cx="6896260" cy="43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1365" y="2964786"/>
            <a:ext cx="178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Torch</a:t>
            </a:r>
            <a:endParaRPr lang="ko-KR" altLang="en-US" sz="3600" b="1" dirty="0">
              <a:latin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7440" y="2689756"/>
            <a:ext cx="2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TensorFlow</a:t>
            </a:r>
            <a:endParaRPr lang="ko-KR" altLang="en-US" sz="2800" b="1" dirty="0">
              <a:latin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9688" y="2966630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Caffe</a:t>
            </a:r>
            <a:endParaRPr lang="ko-KR" altLang="en-US" sz="3200" b="1" dirty="0">
              <a:latin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1528" y="2209057"/>
            <a:ext cx="178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MatConvNet</a:t>
            </a:r>
          </a:p>
          <a:p>
            <a:pPr algn="ctr"/>
            <a:r>
              <a:rPr lang="en-US" altLang="ko-KR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Theano</a:t>
            </a:r>
            <a:endParaRPr lang="ko-KR" altLang="en-US" sz="1600" b="1" dirty="0">
              <a:latin typeface="Microsoft YaHei" panose="020B0503020204020204" pitchFamily="34" charset="-122"/>
            </a:endParaRPr>
          </a:p>
        </p:txBody>
      </p:sp>
      <p:pic>
        <p:nvPicPr>
          <p:cNvPr id="8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84901" y="5635847"/>
            <a:ext cx="8229602" cy="12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5618" y="1930400"/>
            <a:ext cx="8596668" cy="3880773"/>
          </a:xfrm>
        </p:spPr>
        <p:txBody>
          <a:bodyPr/>
          <a:lstStyle/>
          <a:p>
            <a:r>
              <a:rPr lang="en-US" altLang="ko-KR" dirty="0"/>
              <a:t>A single machine can no longer process or even store </a:t>
            </a:r>
            <a:r>
              <a:rPr lang="en-US" altLang="ko-KR" dirty="0" smtClean="0"/>
              <a:t>all the </a:t>
            </a:r>
            <a:r>
              <a:rPr lang="en-US" altLang="ko-KR" dirty="0"/>
              <a:t>data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Only solution is to distribute data over large clusters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Big Data </a:t>
            </a:r>
            <a:r>
              <a:rPr lang="en-US" altLang="ko-KR" dirty="0" smtClean="0"/>
              <a:t>Problem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9" y="2959769"/>
            <a:ext cx="6928943" cy="362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38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big box</a:t>
            </a:r>
            <a:r>
              <a:rPr lang="en-US" altLang="ko-KR" dirty="0" smtClean="0"/>
              <a:t>? (</a:t>
            </a:r>
            <a:r>
              <a:rPr lang="en-US" altLang="ko-KR" dirty="0"/>
              <a:t>1990’s solution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But, </a:t>
            </a:r>
            <a:r>
              <a:rPr lang="en-US" altLang="ko-KR" dirty="0" smtClean="0"/>
              <a:t>expensive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Low volume"</a:t>
            </a:r>
          </a:p>
          <a:p>
            <a:pPr lvl="1"/>
            <a:r>
              <a:rPr lang="en-US" altLang="ko-KR" dirty="0" smtClean="0"/>
              <a:t>All </a:t>
            </a:r>
            <a:r>
              <a:rPr lang="en-US" altLang="ko-KR" dirty="0"/>
              <a:t>“premium” hardware"</a:t>
            </a:r>
          </a:p>
          <a:p>
            <a:pPr marL="393192" lvl="1" indent="0">
              <a:buNone/>
            </a:pPr>
            <a:r>
              <a:rPr lang="en-US" altLang="ko-KR" dirty="0" smtClean="0"/>
              <a:t>But, </a:t>
            </a:r>
            <a:r>
              <a:rPr lang="en-US" altLang="ko-KR" dirty="0"/>
              <a:t>still not big enough!!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for Big Data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10" y="2636890"/>
            <a:ext cx="2199520" cy="271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03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Consumer-grade </a:t>
            </a:r>
            <a:r>
              <a:rPr lang="en-US" altLang="ko-KR" sz="2400" dirty="0" smtClean="0"/>
              <a:t>hardware</a:t>
            </a:r>
            <a:endParaRPr lang="en-US" altLang="ko-KR" sz="2400" dirty="0"/>
          </a:p>
          <a:p>
            <a:pPr lvl="1"/>
            <a:r>
              <a:rPr lang="en-US" altLang="ko-KR" sz="2400" dirty="0"/>
              <a:t>"Not “gold plated</a:t>
            </a:r>
            <a:r>
              <a:rPr lang="en-US" altLang="ko-KR" sz="2400" dirty="0" smtClean="0"/>
              <a:t>”</a:t>
            </a:r>
          </a:p>
          <a:p>
            <a:r>
              <a:rPr lang="en-US" altLang="ko-KR" sz="2400" dirty="0"/>
              <a:t>Many desktop-like </a:t>
            </a:r>
            <a:r>
              <a:rPr lang="en-US" altLang="ko-KR" sz="2400" dirty="0" smtClean="0"/>
              <a:t>servers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"Easy </a:t>
            </a:r>
            <a:r>
              <a:rPr lang="en-US" altLang="ko-KR" sz="2400" dirty="0"/>
              <a:t>to add capacity"</a:t>
            </a:r>
          </a:p>
          <a:p>
            <a:pPr lvl="1"/>
            <a:r>
              <a:rPr lang="en-US" altLang="ko-KR" sz="2400" dirty="0"/>
              <a:t>"Cheaper per CPU/disk</a:t>
            </a:r>
            <a:r>
              <a:rPr lang="en-US" altLang="ko-KR" sz="2400" dirty="0" smtClean="0"/>
              <a:t>"</a:t>
            </a:r>
            <a:endParaRPr lang="en-US" altLang="ko-KR" sz="2400" dirty="0"/>
          </a:p>
          <a:p>
            <a:r>
              <a:rPr lang="en-US" altLang="ko-KR" sz="2400" dirty="0"/>
              <a:t>Complexity in </a:t>
            </a:r>
            <a:r>
              <a:rPr lang="en-US" altLang="ko-KR" sz="2400" dirty="0" smtClean="0"/>
              <a:t>software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 for Big Data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70" y="2343620"/>
            <a:ext cx="3168440" cy="43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89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Failures, Google’s </a:t>
            </a:r>
            <a:r>
              <a:rPr lang="en-US" altLang="ko-KR" sz="2000" dirty="0" smtClean="0"/>
              <a:t>numbers</a:t>
            </a:r>
            <a:endParaRPr lang="en-US" altLang="ko-KR" sz="2000" dirty="0"/>
          </a:p>
          <a:p>
            <a:pPr lvl="1"/>
            <a:r>
              <a:rPr lang="en-US" altLang="ko-KR" sz="2000" dirty="0"/>
              <a:t>"1-5% hard drives/year"</a:t>
            </a:r>
          </a:p>
          <a:p>
            <a:pPr lvl="1"/>
            <a:r>
              <a:rPr lang="en-US" altLang="ko-KR" sz="2000" dirty="0"/>
              <a:t>"0.2% DIMMs/year</a:t>
            </a:r>
            <a:r>
              <a:rPr lang="en-US" altLang="ko-KR" sz="2000" dirty="0" smtClean="0"/>
              <a:t>"</a:t>
            </a:r>
            <a:endParaRPr lang="en-US" altLang="ko-KR" sz="2000" dirty="0"/>
          </a:p>
          <a:p>
            <a:r>
              <a:rPr lang="en-US" altLang="ko-KR" sz="2000" dirty="0"/>
              <a:t>Network speeds versus shared </a:t>
            </a:r>
            <a:r>
              <a:rPr lang="en-US" altLang="ko-KR" sz="2000" dirty="0" smtClean="0"/>
              <a:t>memory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sz="2000" dirty="0" smtClean="0"/>
              <a:t>Much </a:t>
            </a:r>
            <a:r>
              <a:rPr lang="en-US" altLang="ko-KR" sz="2000" dirty="0"/>
              <a:t>more latency"</a:t>
            </a:r>
          </a:p>
          <a:p>
            <a:pPr lvl="1"/>
            <a:r>
              <a:rPr lang="en-US" altLang="ko-KR" sz="2000" dirty="0" smtClean="0"/>
              <a:t>Network </a:t>
            </a:r>
            <a:r>
              <a:rPr lang="en-US" altLang="ko-KR" sz="2000" dirty="0"/>
              <a:t>slower than </a:t>
            </a:r>
            <a:r>
              <a:rPr lang="en-US" altLang="ko-KR" sz="2000" dirty="0" smtClean="0"/>
              <a:t>storage</a:t>
            </a:r>
            <a:endParaRPr lang="en-US" altLang="ko-KR" sz="2000" dirty="0"/>
          </a:p>
          <a:p>
            <a:r>
              <a:rPr lang="en-US" altLang="ko-KR" sz="2000" dirty="0"/>
              <a:t>Uneven </a:t>
            </a:r>
            <a:r>
              <a:rPr lang="en-US" altLang="ko-KR" sz="2000" dirty="0" smtClean="0"/>
              <a:t>performance</a:t>
            </a:r>
          </a:p>
          <a:p>
            <a:r>
              <a:rPr lang="en-US" altLang="ko-KR" sz="2000" dirty="0"/>
              <a:t>What’s Hard About Cluster Computing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en-US" altLang="ko-KR" sz="2000" dirty="0"/>
              <a:t>How do we split work across machines</a:t>
            </a:r>
            <a:r>
              <a:rPr lang="en-US" altLang="ko-KR" dirty="0"/>
              <a:t>?"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 with Cheap Hardware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88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85536"/>
            <a:ext cx="8596668" cy="1320800"/>
          </a:xfrm>
        </p:spPr>
        <p:txBody>
          <a:bodyPr/>
          <a:lstStyle/>
          <a:p>
            <a:r>
              <a:rPr lang="en-US" altLang="ko-KR" dirty="0" smtClean="0"/>
              <a:t>Distributed file system: Hadoop </a:t>
            </a:r>
            <a:r>
              <a:rPr lang="en-US" altLang="ko-KR" dirty="0" smtClean="0"/>
              <a:t>Ecosystem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84" y="1906336"/>
            <a:ext cx="7293058" cy="4755754"/>
          </a:xfrm>
        </p:spPr>
      </p:pic>
    </p:spTree>
    <p:extLst>
      <p:ext uri="{BB962C8B-B14F-4D97-AF65-F5344CB8AC3E}">
        <p14:creationId xmlns:p14="http://schemas.microsoft.com/office/powerpoint/2010/main" val="196454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21588" y="1169836"/>
            <a:ext cx="11154037" cy="5319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0030" y="488781"/>
            <a:ext cx="1077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Who uses Hadoop?</a:t>
            </a:r>
            <a:endParaRPr lang="en-US" altLang="ko-KR" sz="3600" dirty="0" smtClean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18572" y="1169836"/>
            <a:ext cx="10857053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29208" y="1169836"/>
            <a:ext cx="208345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 flipH="1">
            <a:off x="8551519" y="68510"/>
            <a:ext cx="357449" cy="353714"/>
            <a:chOff x="5707959" y="2461259"/>
            <a:chExt cx="1814400" cy="1800001"/>
          </a:xfrm>
        </p:grpSpPr>
        <p:sp>
          <p:nvSpPr>
            <p:cNvPr id="68" name="타원 67"/>
            <p:cNvSpPr/>
            <p:nvPr/>
          </p:nvSpPr>
          <p:spPr>
            <a:xfrm>
              <a:off x="5707959" y="2461260"/>
              <a:ext cx="1800000" cy="180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6157959" y="3361260"/>
              <a:ext cx="900000" cy="90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7016515" y="3362962"/>
              <a:ext cx="450000" cy="45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7043459" y="3805576"/>
              <a:ext cx="226800" cy="2268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6996195" y="4006976"/>
              <a:ext cx="111600" cy="1116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3" name="직선 연결선 72"/>
            <p:cNvCxnSpPr>
              <a:stCxn id="68" idx="6"/>
            </p:cNvCxnSpPr>
            <p:nvPr/>
          </p:nvCxnSpPr>
          <p:spPr>
            <a:xfrm flipH="1">
              <a:off x="5707959" y="3361260"/>
              <a:ext cx="1800000" cy="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68" idx="0"/>
            </p:cNvCxnSpPr>
            <p:nvPr/>
          </p:nvCxnSpPr>
          <p:spPr>
            <a:xfrm>
              <a:off x="6607959" y="2461260"/>
              <a:ext cx="914400" cy="91440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endCxn id="69" idx="4"/>
            </p:cNvCxnSpPr>
            <p:nvPr/>
          </p:nvCxnSpPr>
          <p:spPr>
            <a:xfrm>
              <a:off x="6607959" y="2461259"/>
              <a:ext cx="0" cy="1800001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endCxn id="71" idx="5"/>
            </p:cNvCxnSpPr>
            <p:nvPr/>
          </p:nvCxnSpPr>
          <p:spPr>
            <a:xfrm>
              <a:off x="6607959" y="2461259"/>
              <a:ext cx="629086" cy="1537903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타원 76"/>
            <p:cNvSpPr/>
            <p:nvPr/>
          </p:nvSpPr>
          <p:spPr>
            <a:xfrm>
              <a:off x="5863501" y="2619488"/>
              <a:ext cx="745298" cy="74529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911883" y="59369"/>
            <a:ext cx="327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Applied Scientific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Computing Lab</a:t>
            </a: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8" y="1169836"/>
            <a:ext cx="11154037" cy="531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3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연구주제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Machine Learning and Deep-learning</a:t>
            </a:r>
          </a:p>
          <a:p>
            <a:pPr lvl="1"/>
            <a:r>
              <a:rPr lang="en-US" altLang="ko-KR" sz="2200" dirty="0" smtClean="0"/>
              <a:t>Text mining</a:t>
            </a:r>
          </a:p>
          <a:p>
            <a:pPr lvl="1"/>
            <a:r>
              <a:rPr lang="en-US" altLang="ko-KR" sz="2200" dirty="0" smtClean="0"/>
              <a:t>Neural network</a:t>
            </a:r>
          </a:p>
          <a:p>
            <a:r>
              <a:rPr lang="en-US" altLang="ko-KR" sz="2400" dirty="0" smtClean="0"/>
              <a:t>Distributed computing : Hadoop, Spark</a:t>
            </a:r>
          </a:p>
          <a:p>
            <a:r>
              <a:rPr lang="en-US" altLang="ko-KR" sz="2400" dirty="0" smtClean="0"/>
              <a:t>Applied scientific computing : Numerical algorithm, fast algorithm</a:t>
            </a:r>
          </a:p>
          <a:p>
            <a:r>
              <a:rPr lang="en-US" altLang="ko-KR" sz="2400" dirty="0" smtClean="0"/>
              <a:t>Applications: signal and image processing, control theory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3028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Reduce: Distributed </a:t>
            </a:r>
            <a:r>
              <a:rPr lang="en-US" altLang="ko-KR" dirty="0" smtClean="0"/>
              <a:t>Execution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76" y="1763905"/>
            <a:ext cx="7811252" cy="348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44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Iterative jobs involve a lot of disk I/O for each repetition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Reduce: Iterative Jobs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24" y="2708901"/>
            <a:ext cx="72009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6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53272" y="1944018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Using Map Reduce for complex jobs, interactive </a:t>
            </a:r>
            <a:r>
              <a:rPr lang="en-US" altLang="ko-KR" sz="2400" dirty="0" smtClean="0"/>
              <a:t>queries and </a:t>
            </a:r>
            <a:r>
              <a:rPr lang="en-US" altLang="ko-KR" sz="2400" dirty="0"/>
              <a:t>online processing involves lots of disk </a:t>
            </a:r>
            <a:r>
              <a:rPr lang="en-US" altLang="ko-KR" sz="2400" dirty="0" smtClean="0"/>
              <a:t>I/O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 Spark Motivation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530" y="2996940"/>
            <a:ext cx="6587572" cy="309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0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Tech Trend: Cost of Memory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01" y="1628750"/>
            <a:ext cx="8338765" cy="391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3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Keep more data </a:t>
            </a:r>
            <a:r>
              <a:rPr lang="en-US" altLang="ko-KR" dirty="0" smtClean="0"/>
              <a:t>in-memory</a:t>
            </a:r>
          </a:p>
          <a:p>
            <a:r>
              <a:rPr lang="en-US" altLang="ko-KR" dirty="0"/>
              <a:t>Create new distributed execution </a:t>
            </a:r>
            <a:r>
              <a:rPr lang="en-US" altLang="ko-KR" dirty="0" smtClean="0"/>
              <a:t>engine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Opportunity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53" y="3467608"/>
            <a:ext cx="1962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53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Memory Instead of Disk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2105819"/>
            <a:ext cx="70389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46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In-Memory Data Sharing</a:t>
            </a:r>
            <a:endParaRPr lang="ko-KR" alt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977232"/>
            <a:ext cx="68770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299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Write programs in terms of operations on distributed </a:t>
            </a:r>
            <a:r>
              <a:rPr lang="en-US" altLang="ko-KR" sz="2400" dirty="0" smtClean="0"/>
              <a:t>datasets</a:t>
            </a:r>
            <a:endParaRPr lang="en-US" altLang="ko-KR" sz="2400" dirty="0"/>
          </a:p>
          <a:p>
            <a:r>
              <a:rPr lang="en-US" altLang="ko-KR" sz="2400" dirty="0" smtClean="0"/>
              <a:t>Partitioned </a:t>
            </a:r>
            <a:r>
              <a:rPr lang="en-US" altLang="ko-KR" sz="2400" dirty="0"/>
              <a:t>collections of objects spread across a cluster, stored </a:t>
            </a:r>
            <a:r>
              <a:rPr lang="en-US" altLang="ko-KR" sz="2400" dirty="0" smtClean="0"/>
              <a:t>in memory </a:t>
            </a:r>
            <a:r>
              <a:rPr lang="en-US" altLang="ko-KR" sz="2400" dirty="0"/>
              <a:t>or on </a:t>
            </a:r>
            <a:r>
              <a:rPr lang="en-US" altLang="ko-KR" sz="2400" dirty="0" smtClean="0"/>
              <a:t>disk</a:t>
            </a:r>
            <a:endParaRPr lang="en-US" altLang="ko-KR" sz="2400" dirty="0"/>
          </a:p>
          <a:p>
            <a:r>
              <a:rPr lang="en-US" altLang="ko-KR" sz="2400" dirty="0" smtClean="0"/>
              <a:t>RDDs </a:t>
            </a:r>
            <a:r>
              <a:rPr lang="en-US" altLang="ko-KR" sz="2400" dirty="0"/>
              <a:t>built and manipulated through a diverse </a:t>
            </a:r>
            <a:r>
              <a:rPr lang="en-US" altLang="ko-KR" sz="2400" dirty="0" smtClean="0"/>
              <a:t>set </a:t>
            </a:r>
            <a:r>
              <a:rPr lang="en-US" altLang="ko-KR" sz="2400" dirty="0"/>
              <a:t>of parallel transformations (map, filter, </a:t>
            </a:r>
            <a:r>
              <a:rPr lang="en-US" altLang="ko-KR" sz="2400" dirty="0" smtClean="0"/>
              <a:t>join) and </a:t>
            </a:r>
            <a:r>
              <a:rPr lang="en-US" altLang="ko-KR" sz="2400" dirty="0"/>
              <a:t>actions (count, collect, save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r>
              <a:rPr lang="en-US" altLang="ko-KR" sz="2400" dirty="0" smtClean="0"/>
              <a:t>RDDs </a:t>
            </a:r>
            <a:r>
              <a:rPr lang="en-US" altLang="ko-KR" sz="2400" dirty="0"/>
              <a:t>automatically rebuilt on machine </a:t>
            </a:r>
            <a:r>
              <a:rPr lang="en-US" altLang="ko-KR" sz="2400" dirty="0" smtClean="0"/>
              <a:t>failure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Resilient Distributed Datasets (RDDs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752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Provides programming abstraction and parallel </a:t>
            </a:r>
            <a:r>
              <a:rPr lang="en-US" altLang="ko-KR" sz="2400" dirty="0" smtClean="0"/>
              <a:t>runtime to </a:t>
            </a:r>
            <a:r>
              <a:rPr lang="en-US" altLang="ko-KR" sz="2400" dirty="0"/>
              <a:t>hide complexities of fault-tolerance and </a:t>
            </a:r>
            <a:r>
              <a:rPr lang="en-US" altLang="ko-KR" sz="2400" dirty="0" smtClean="0"/>
              <a:t>slow machines</a:t>
            </a:r>
            <a:r>
              <a:rPr lang="en-US" altLang="ko-KR" sz="2400" dirty="0"/>
              <a:t>"</a:t>
            </a:r>
          </a:p>
          <a:p>
            <a:r>
              <a:rPr lang="en-US" altLang="ko-KR" sz="2400" dirty="0" smtClean="0"/>
              <a:t>“</a:t>
            </a:r>
            <a:r>
              <a:rPr lang="en-US" altLang="ko-KR" sz="2400" dirty="0"/>
              <a:t>Here’s an operation, run it on all of the data”"</a:t>
            </a:r>
          </a:p>
          <a:p>
            <a:pPr lvl="1"/>
            <a:r>
              <a:rPr lang="en-US" altLang="ko-KR" sz="2400" dirty="0" smtClean="0"/>
              <a:t>I </a:t>
            </a:r>
            <a:r>
              <a:rPr lang="en-US" altLang="ko-KR" sz="2400" dirty="0"/>
              <a:t>don’t care where it runs (you schedule that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In </a:t>
            </a:r>
            <a:r>
              <a:rPr lang="en-US" altLang="ko-KR" sz="2400" dirty="0"/>
              <a:t>fact, feel free to run it twice on different </a:t>
            </a:r>
            <a:r>
              <a:rPr lang="en-US" altLang="ko-KR" sz="2400" dirty="0" smtClean="0"/>
              <a:t>nodes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Spark Computing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34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Spark Tools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2129632"/>
            <a:ext cx="51720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2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6409528" y="3614224"/>
            <a:ext cx="3200400" cy="2438400"/>
          </a:xfrm>
          <a:prstGeom prst="ellipse">
            <a:avLst/>
          </a:prstGeom>
          <a:noFill/>
          <a:ln w="41275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endParaRPr lang="en-US" altLang="ko-KR" sz="1000" b="1" dirty="0" smtClean="0">
              <a:latin typeface="Times New Roman" pitchFamily="18" charset="0"/>
              <a:ea typeface="굴림" charset="-127"/>
            </a:endParaRP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Signal </a:t>
            </a: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Process</a:t>
            </a: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Control problem</a:t>
            </a: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……..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</p:txBody>
      </p:sp>
      <p:sp>
        <p:nvSpPr>
          <p:cNvPr id="18" name="Oval 3"/>
          <p:cNvSpPr>
            <a:spLocks noChangeArrowheads="1"/>
          </p:cNvSpPr>
          <p:nvPr/>
        </p:nvSpPr>
        <p:spPr bwMode="auto">
          <a:xfrm>
            <a:off x="2664008" y="3614224"/>
            <a:ext cx="3200400" cy="2438400"/>
          </a:xfrm>
          <a:prstGeom prst="ellipse">
            <a:avLst/>
          </a:prstGeom>
          <a:noFill/>
          <a:ln w="41275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endParaRPr lang="en-US" altLang="ko-KR" sz="1000" b="1" dirty="0" smtClean="0">
              <a:latin typeface="Times New Roman" pitchFamily="18" charset="0"/>
              <a:ea typeface="굴림" charset="-127"/>
            </a:endParaRP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Statistics</a:t>
            </a: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\</a:t>
            </a: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Numerical </a:t>
            </a: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Computing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6389008" y="947224"/>
            <a:ext cx="3200400" cy="2438400"/>
          </a:xfrm>
          <a:prstGeom prst="ellipse">
            <a:avLst/>
          </a:prstGeom>
          <a:noFill/>
          <a:ln w="41275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Big Data </a:t>
            </a:r>
          </a:p>
          <a:p>
            <a:pPr algn="ctr">
              <a:lnSpc>
                <a:spcPct val="90000"/>
              </a:lnSpc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Analysis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2655208" y="947224"/>
            <a:ext cx="3200400" cy="2438400"/>
          </a:xfrm>
          <a:prstGeom prst="ellipse">
            <a:avLst/>
          </a:prstGeom>
          <a:noFill/>
          <a:ln w="41275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Machine/Deep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  <a:p>
            <a:pPr algn="ctr">
              <a:spcBef>
                <a:spcPct val="30000"/>
              </a:spcBef>
              <a:buClrTx/>
              <a:buSzTx/>
              <a:buFontTx/>
              <a:buNone/>
            </a:pP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Learning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4325272" y="2840488"/>
            <a:ext cx="3810000" cy="1371600"/>
          </a:xfrm>
          <a:prstGeom prst="bevel">
            <a:avLst>
              <a:gd name="adj" fmla="val 12500"/>
            </a:avLst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en-US" altLang="ko-KR" sz="2400" b="1" dirty="0">
                <a:latin typeface="Times New Roman" pitchFamily="18" charset="0"/>
                <a:ea typeface="굴림" charset="-127"/>
              </a:rPr>
              <a:t>Optimized </a:t>
            </a:r>
            <a:r>
              <a:rPr lang="en-US" altLang="ko-KR" sz="2400" b="1" dirty="0" smtClean="0">
                <a:latin typeface="Times New Roman" pitchFamily="18" charset="0"/>
                <a:ea typeface="굴림" charset="-127"/>
              </a:rPr>
              <a:t>and Fast ??</a:t>
            </a:r>
            <a:endParaRPr lang="en-US" altLang="ko-KR" sz="2400" b="1" dirty="0">
              <a:latin typeface="Times New Roman" pitchFamily="18" charset="0"/>
              <a:ea typeface="굴림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8551519" y="68510"/>
            <a:ext cx="357449" cy="353714"/>
            <a:chOff x="5707959" y="2461259"/>
            <a:chExt cx="1814400" cy="1800001"/>
          </a:xfrm>
        </p:grpSpPr>
        <p:sp>
          <p:nvSpPr>
            <p:cNvPr id="35" name="타원 34"/>
            <p:cNvSpPr/>
            <p:nvPr/>
          </p:nvSpPr>
          <p:spPr>
            <a:xfrm>
              <a:off x="5707959" y="2461260"/>
              <a:ext cx="1800000" cy="180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6157959" y="3361260"/>
              <a:ext cx="900000" cy="90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7016515" y="3362962"/>
              <a:ext cx="450000" cy="450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7043459" y="3805576"/>
              <a:ext cx="226800" cy="2268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996195" y="4006976"/>
              <a:ext cx="111600" cy="1116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0" name="직선 연결선 39"/>
            <p:cNvCxnSpPr>
              <a:stCxn id="35" idx="6"/>
            </p:cNvCxnSpPr>
            <p:nvPr/>
          </p:nvCxnSpPr>
          <p:spPr>
            <a:xfrm flipH="1">
              <a:off x="5707959" y="3361260"/>
              <a:ext cx="1800000" cy="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35" idx="0"/>
            </p:cNvCxnSpPr>
            <p:nvPr/>
          </p:nvCxnSpPr>
          <p:spPr>
            <a:xfrm>
              <a:off x="6607959" y="2461260"/>
              <a:ext cx="914400" cy="914400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endCxn id="36" idx="4"/>
            </p:cNvCxnSpPr>
            <p:nvPr/>
          </p:nvCxnSpPr>
          <p:spPr>
            <a:xfrm>
              <a:off x="6607959" y="2461259"/>
              <a:ext cx="0" cy="1800001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endCxn id="38" idx="5"/>
            </p:cNvCxnSpPr>
            <p:nvPr/>
          </p:nvCxnSpPr>
          <p:spPr>
            <a:xfrm>
              <a:off x="6607959" y="2461259"/>
              <a:ext cx="629086" cy="1537903"/>
            </a:xfrm>
            <a:prstGeom prst="line">
              <a:avLst/>
            </a:prstGeom>
            <a:ln w="63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5863501" y="2619488"/>
              <a:ext cx="745298" cy="74529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911883" y="59369"/>
            <a:ext cx="327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Applied Scientific</a:t>
            </a:r>
            <a:r>
              <a:rPr lang="ko-KR" altLang="en-US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600" dirty="0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Computing Lab</a:t>
            </a:r>
            <a:endParaRPr lang="ko-KR" altLang="en-US" sz="16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1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Spark and Map Reduce Differences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35" y="1676518"/>
            <a:ext cx="7160084" cy="383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60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Generalized </a:t>
            </a:r>
            <a:r>
              <a:rPr lang="en-US" altLang="ko-KR" sz="2400" dirty="0" smtClean="0"/>
              <a:t>patterns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unified </a:t>
            </a:r>
            <a:r>
              <a:rPr lang="en-US" altLang="ko-KR" sz="2400" dirty="0"/>
              <a:t>engine for many use </a:t>
            </a:r>
            <a:r>
              <a:rPr lang="en-US" altLang="ko-KR" sz="2400" dirty="0" smtClean="0"/>
              <a:t>cases</a:t>
            </a:r>
            <a:endParaRPr lang="en-US" altLang="ko-KR" sz="2400" dirty="0"/>
          </a:p>
          <a:p>
            <a:r>
              <a:rPr lang="en-US" altLang="ko-KR" sz="2400" dirty="0" smtClean="0"/>
              <a:t> </a:t>
            </a:r>
            <a:r>
              <a:rPr lang="en-US" altLang="ko-KR" sz="2400" dirty="0"/>
              <a:t>Lazy evaluation of the lineage </a:t>
            </a:r>
            <a:r>
              <a:rPr lang="en-US" altLang="ko-KR" sz="2400" dirty="0" smtClean="0"/>
              <a:t>graph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reduces </a:t>
            </a:r>
            <a:r>
              <a:rPr lang="en-US" altLang="ko-KR" sz="2400" dirty="0"/>
              <a:t>wait states, better </a:t>
            </a:r>
            <a:r>
              <a:rPr lang="en-US" altLang="ko-KR" sz="2400" dirty="0" smtClean="0"/>
              <a:t>pipelining</a:t>
            </a:r>
            <a:endParaRPr lang="en-US" altLang="ko-KR" sz="2400" dirty="0"/>
          </a:p>
          <a:p>
            <a:r>
              <a:rPr lang="en-US" altLang="ko-KR" sz="2400" dirty="0" smtClean="0"/>
              <a:t>Lower </a:t>
            </a:r>
            <a:r>
              <a:rPr lang="en-US" altLang="ko-KR" sz="2400" dirty="0"/>
              <a:t>overhead for starting </a:t>
            </a:r>
            <a:r>
              <a:rPr lang="en-US" altLang="ko-KR" sz="2400" dirty="0" smtClean="0"/>
              <a:t>jobs</a:t>
            </a:r>
            <a:endParaRPr lang="en-US" altLang="ko-KR" sz="2400" dirty="0"/>
          </a:p>
          <a:p>
            <a:r>
              <a:rPr lang="en-US" altLang="ko-KR" sz="2400" dirty="0" smtClean="0"/>
              <a:t>Less </a:t>
            </a:r>
            <a:r>
              <a:rPr lang="en-US" altLang="ko-KR" sz="2400" dirty="0"/>
              <a:t>expensive </a:t>
            </a:r>
            <a:r>
              <a:rPr lang="en-US" altLang="ko-KR" sz="2400" dirty="0" smtClean="0"/>
              <a:t>shuffles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Other Spark and Map Reduce Differences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112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r>
              <a:rPr lang="en-US" altLang="ko-KR" dirty="0"/>
              <a:t>Two iterative Machine Learning algorithms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In-Memory Can Make a Big Difference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78" y="2534156"/>
            <a:ext cx="6985998" cy="337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09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First Public Cloud Petabyte Sort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84" y="1460074"/>
            <a:ext cx="6766290" cy="451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23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Spark Expertise Tops Big Data Median Salaries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22" y="1806342"/>
            <a:ext cx="7505980" cy="400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71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71830" y="1711428"/>
            <a:ext cx="5338970" cy="45259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altLang="ko-KR" sz="2400" dirty="0"/>
              <a:t>A Spark program is two programs:</a:t>
            </a:r>
          </a:p>
          <a:p>
            <a:pPr marL="365760" lvl="1" indent="0">
              <a:buNone/>
            </a:pPr>
            <a:r>
              <a:rPr lang="en-US" altLang="ko-KR" sz="2000" dirty="0"/>
              <a:t>=&gt;A driver program and a workers program</a:t>
            </a:r>
          </a:p>
          <a:p>
            <a:pPr marL="109728" indent="0">
              <a:buNone/>
            </a:pPr>
            <a:r>
              <a:rPr lang="en-US" altLang="ko-KR" sz="2400" dirty="0"/>
              <a:t>Worker programs run on cluster nodes  or in local threads</a:t>
            </a:r>
          </a:p>
          <a:p>
            <a:pPr marL="109728" indent="0">
              <a:buNone/>
            </a:pPr>
            <a:endParaRPr lang="en-US" altLang="ko-KR" sz="2400" dirty="0"/>
          </a:p>
          <a:p>
            <a:pPr marL="109728" indent="0">
              <a:buNone/>
            </a:pPr>
            <a:r>
              <a:rPr lang="en-US" altLang="ko-KR" sz="2400" dirty="0"/>
              <a:t>RDDs are distributed across workers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Spark Driver and Workers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38" y="1196690"/>
            <a:ext cx="3337202" cy="54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1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Our system setting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2210" y="11189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5756336" descr="EMB00001ffc2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0" y="1930400"/>
            <a:ext cx="6679454" cy="41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518358" y="60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35752496" descr="EMB00001ffc23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58" y="1066800"/>
            <a:ext cx="2555875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410074" y="34995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35751856" descr="EMB00001ffc237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074" y="3956718"/>
            <a:ext cx="2900363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73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Ambari</a:t>
            </a:r>
            <a:r>
              <a:rPr lang="en-US" altLang="ko-KR" dirty="0" smtClean="0"/>
              <a:t>  setting for Spark</a:t>
            </a:r>
            <a:endParaRPr lang="ko-KR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259" y="1835735"/>
            <a:ext cx="7098818" cy="47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6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Spark + Deep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0725"/>
            <a:ext cx="8596668" cy="3880773"/>
          </a:xfrm>
        </p:spPr>
        <p:txBody>
          <a:bodyPr/>
          <a:lstStyle/>
          <a:p>
            <a:r>
              <a:rPr lang="en-US" altLang="ko-KR" dirty="0"/>
              <a:t>Distributed Deep Neural Network Training with </a:t>
            </a:r>
            <a:r>
              <a:rPr lang="en-US" altLang="ko-KR" dirty="0" err="1"/>
              <a:t>SparkNet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55" y="2054390"/>
            <a:ext cx="5948464" cy="2216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30" y="4981068"/>
            <a:ext cx="4714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Rapid growth of massive </a:t>
            </a:r>
            <a:r>
              <a:rPr lang="en-US" altLang="ko-KR" dirty="0" smtClean="0"/>
              <a:t>datasets</a:t>
            </a:r>
          </a:p>
          <a:p>
            <a:r>
              <a:rPr lang="en-US" altLang="ko-KR" dirty="0"/>
              <a:t>Data </a:t>
            </a:r>
            <a:r>
              <a:rPr lang="en-US" altLang="ko-KR" dirty="0" smtClean="0"/>
              <a:t>Analytics</a:t>
            </a:r>
          </a:p>
          <a:p>
            <a:r>
              <a:rPr lang="en-US" altLang="ko-KR" dirty="0"/>
              <a:t>What tool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Distributed file system: Hadoop </a:t>
            </a:r>
            <a:r>
              <a:rPr lang="en-US" altLang="ko-KR" dirty="0" smtClean="0"/>
              <a:t>Ecosystem</a:t>
            </a:r>
          </a:p>
          <a:p>
            <a:r>
              <a:rPr lang="en-US" altLang="ko-KR" dirty="0"/>
              <a:t>The Spark Computing </a:t>
            </a:r>
            <a:r>
              <a:rPr lang="en-US" altLang="ko-KR" dirty="0" smtClean="0"/>
              <a:t>Framework</a:t>
            </a:r>
          </a:p>
          <a:p>
            <a:r>
              <a:rPr lang="en-US" altLang="ko-KR" dirty="0"/>
              <a:t>Spark + Deep Learning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162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981200" y="1196691"/>
            <a:ext cx="8229600" cy="4525963"/>
          </a:xfrm>
        </p:spPr>
        <p:txBody>
          <a:bodyPr/>
          <a:lstStyle/>
          <a:p>
            <a:r>
              <a:rPr lang="en-US" altLang="ko-KR" dirty="0"/>
              <a:t>Online activity, Science, Sensor networks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Rapid growth of massive datasets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80" y="1844780"/>
            <a:ext cx="8857231" cy="470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29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End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65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Distributed Clusters are Pervasive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85897"/>
            <a:ext cx="8229600" cy="391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50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924087" y="1495841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Machine Learning: </a:t>
            </a:r>
            <a:r>
              <a:rPr lang="en-US" altLang="ko-KR" dirty="0" smtClean="0"/>
              <a:t>classification</a:t>
            </a:r>
            <a:r>
              <a:rPr lang="en-US" altLang="ko-KR" dirty="0"/>
              <a:t>, regression, collaborative filtering, </a:t>
            </a:r>
            <a:r>
              <a:rPr lang="en-US" altLang="ko-KR" dirty="0" smtClean="0"/>
              <a:t>clustering, deep learning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7019" y="175041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dirty="0"/>
              <a:t>Mature Methods for Common Problems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41" y="2276840"/>
            <a:ext cx="79629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74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ML applications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40" y="2322087"/>
            <a:ext cx="8229600" cy="361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07460" y="1288349"/>
            <a:ext cx="7777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Personalized recommendations, Speech recognition, Face detection, Protein structure, Fraud detection, Spam filtering, Playing </a:t>
            </a:r>
            <a:r>
              <a:rPr lang="en-US" altLang="ko-KR" dirty="0" smtClean="0"/>
              <a:t>chess, go, </a:t>
            </a:r>
            <a:r>
              <a:rPr lang="en-US" altLang="ko-KR" dirty="0"/>
              <a:t>or Jeopardy, Unassisted vehicle control, Medical diagnosis, ...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40" y="4223084"/>
            <a:ext cx="1758281" cy="17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8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77334" y="2124493"/>
            <a:ext cx="8596668" cy="3880773"/>
          </a:xfrm>
        </p:spPr>
        <p:txBody>
          <a:bodyPr/>
          <a:lstStyle/>
          <a:p>
            <a:r>
              <a:rPr lang="en-US" altLang="ko-KR" dirty="0"/>
              <a:t>Traditional Analysis </a:t>
            </a:r>
            <a:r>
              <a:rPr lang="en-US" altLang="ko-KR" dirty="0" smtClean="0"/>
              <a:t>Tools</a:t>
            </a:r>
          </a:p>
          <a:p>
            <a:pPr lvl="1"/>
            <a:r>
              <a:rPr lang="en-US" altLang="ko-KR" dirty="0" smtClean="0"/>
              <a:t>Unix </a:t>
            </a:r>
            <a:r>
              <a:rPr lang="en-US" altLang="ko-KR" dirty="0"/>
              <a:t>shell commands, Pandas, </a:t>
            </a:r>
            <a:r>
              <a:rPr lang="en-US" altLang="ko-KR" dirty="0" smtClean="0"/>
              <a:t>R</a:t>
            </a:r>
          </a:p>
          <a:p>
            <a:pPr lvl="1"/>
            <a:r>
              <a:rPr lang="en-US" altLang="ko-KR" dirty="0"/>
              <a:t>All run on a </a:t>
            </a:r>
            <a:r>
              <a:rPr lang="en-US" altLang="ko-KR" dirty="0" smtClean="0"/>
              <a:t>single </a:t>
            </a:r>
            <a:r>
              <a:rPr lang="en-US" altLang="ko-KR" dirty="0"/>
              <a:t>machine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Data growing faster than computation </a:t>
            </a:r>
            <a:r>
              <a:rPr lang="en-US" altLang="ko-KR" dirty="0" smtClean="0"/>
              <a:t>speeds</a:t>
            </a:r>
          </a:p>
          <a:p>
            <a:r>
              <a:rPr lang="en-US" altLang="ko-KR" dirty="0"/>
              <a:t>Growing data </a:t>
            </a:r>
            <a:r>
              <a:rPr lang="en-US" altLang="ko-KR" dirty="0" smtClean="0"/>
              <a:t>sources</a:t>
            </a:r>
          </a:p>
          <a:p>
            <a:pPr lvl="1"/>
            <a:r>
              <a:rPr lang="en-US" altLang="ko-KR" dirty="0"/>
              <a:t>Web, mobile, scientific, </a:t>
            </a:r>
            <a:r>
              <a:rPr lang="en-US" altLang="ko-KR" dirty="0" smtClean="0"/>
              <a:t>…</a:t>
            </a:r>
          </a:p>
          <a:p>
            <a:r>
              <a:rPr lang="en-US" altLang="ko-KR" dirty="0"/>
              <a:t>Storage getting </a:t>
            </a:r>
            <a:r>
              <a:rPr lang="en-US" altLang="ko-KR" dirty="0" smtClean="0"/>
              <a:t>cheaper</a:t>
            </a:r>
          </a:p>
          <a:p>
            <a:pPr lvl="1"/>
            <a:r>
              <a:rPr lang="en-US" altLang="ko-KR" dirty="0"/>
              <a:t>Size doubling every 18 </a:t>
            </a:r>
            <a:r>
              <a:rPr lang="en-US" altLang="ko-KR" dirty="0" smtClean="0"/>
              <a:t>months</a:t>
            </a:r>
          </a:p>
          <a:p>
            <a:r>
              <a:rPr lang="en-US" altLang="ko-KR" dirty="0"/>
              <a:t>But, stalling </a:t>
            </a:r>
            <a:r>
              <a:rPr lang="en-US" altLang="ko-KR" dirty="0" smtClean="0"/>
              <a:t>CPU </a:t>
            </a:r>
            <a:r>
              <a:rPr lang="en-US" altLang="ko-KR" dirty="0"/>
              <a:t>speeds and </a:t>
            </a:r>
            <a:r>
              <a:rPr lang="en-US" altLang="ko-KR" dirty="0" smtClean="0"/>
              <a:t>storage</a:t>
            </a:r>
          </a:p>
          <a:p>
            <a:pPr lvl="1"/>
            <a:r>
              <a:rPr lang="en-US" altLang="ko-KR" dirty="0"/>
              <a:t>bottlenecks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Big Data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36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Classic ML techniques are not always suitable for modern datasets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Challenge: Scalability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80" y="2492871"/>
            <a:ext cx="8929241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4846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428</TotalTime>
  <Words>760</Words>
  <Application>Microsoft Office PowerPoint</Application>
  <PresentationFormat>Widescreen</PresentationFormat>
  <Paragraphs>152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HY그래픽M</vt:lpstr>
      <vt:lpstr>Microsoft YaHei</vt:lpstr>
      <vt:lpstr>굴림</vt:lpstr>
      <vt:lpstr>맑은 고딕</vt:lpstr>
      <vt:lpstr>-윤고딕330</vt:lpstr>
      <vt:lpstr>Arial</vt:lpstr>
      <vt:lpstr>Times New Roman</vt:lpstr>
      <vt:lpstr>Trebuchet MS</vt:lpstr>
      <vt:lpstr>Wingdings</vt:lpstr>
      <vt:lpstr>Wingdings 3</vt:lpstr>
      <vt:lpstr>Facet</vt:lpstr>
      <vt:lpstr>분산시스템에서  빅데이터 분석</vt:lpstr>
      <vt:lpstr>연구주제</vt:lpstr>
      <vt:lpstr>PowerPoint Presentation</vt:lpstr>
      <vt:lpstr>Rapid growth of massive datasets</vt:lpstr>
      <vt:lpstr>Distributed Clusters are Pervasive</vt:lpstr>
      <vt:lpstr>Mature Methods for Common Problems</vt:lpstr>
      <vt:lpstr>ML applications</vt:lpstr>
      <vt:lpstr>The Big Data Problem</vt:lpstr>
      <vt:lpstr>Challenge: Scalability</vt:lpstr>
      <vt:lpstr>Big Data Examples</vt:lpstr>
      <vt:lpstr>Data Analytics</vt:lpstr>
      <vt:lpstr>What tool?</vt:lpstr>
      <vt:lpstr>Deep Learning Tools?</vt:lpstr>
      <vt:lpstr>The Big Data Problem</vt:lpstr>
      <vt:lpstr>Hardware for Big Data</vt:lpstr>
      <vt:lpstr>Hardware for Big Data</vt:lpstr>
      <vt:lpstr>Problems with Cheap Hardware</vt:lpstr>
      <vt:lpstr>Distributed file system: Hadoop Ecosystem</vt:lpstr>
      <vt:lpstr>PowerPoint Presentation</vt:lpstr>
      <vt:lpstr>Map Reduce: Distributed Execution</vt:lpstr>
      <vt:lpstr>Map Reduce: Iterative Jobs</vt:lpstr>
      <vt:lpstr>Apache Spark Motivation</vt:lpstr>
      <vt:lpstr>Tech Trend: Cost of Memory</vt:lpstr>
      <vt:lpstr>Opportunity</vt:lpstr>
      <vt:lpstr>Use Memory Instead of Disk</vt:lpstr>
      <vt:lpstr>In-Memory Data Sharing</vt:lpstr>
      <vt:lpstr>Resilient Distributed Datasets (RDDs)</vt:lpstr>
      <vt:lpstr>The Spark Computing Framework</vt:lpstr>
      <vt:lpstr>Spark Tools</vt:lpstr>
      <vt:lpstr>Spark and Map Reduce Differences</vt:lpstr>
      <vt:lpstr>Other Spark and Map Reduce Differences</vt:lpstr>
      <vt:lpstr>In-Memory Can Make a Big Difference</vt:lpstr>
      <vt:lpstr>First Public Cloud Petabyte Sort</vt:lpstr>
      <vt:lpstr>Spark Expertise Tops Big Data Median Salaries</vt:lpstr>
      <vt:lpstr>Spark Driver and Workers</vt:lpstr>
      <vt:lpstr>Our system setting</vt:lpstr>
      <vt:lpstr>Ambari  setting for Spark</vt:lpstr>
      <vt:lpstr>Spark + Deep Learning</vt:lpstr>
      <vt:lpstr>Conclusion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kskim</dc:creator>
  <cp:lastModifiedBy>kskim</cp:lastModifiedBy>
  <cp:revision>24</cp:revision>
  <dcterms:created xsi:type="dcterms:W3CDTF">2016-05-10T02:03:18Z</dcterms:created>
  <dcterms:modified xsi:type="dcterms:W3CDTF">2016-05-11T06:03:09Z</dcterms:modified>
</cp:coreProperties>
</file>